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74" r:id="rId4"/>
    <p:sldId id="257" r:id="rId5"/>
    <p:sldId id="258" r:id="rId6"/>
    <p:sldId id="259" r:id="rId7"/>
    <p:sldId id="269" r:id="rId8"/>
    <p:sldId id="275" r:id="rId9"/>
    <p:sldId id="262" r:id="rId10"/>
    <p:sldId id="261" r:id="rId11"/>
    <p:sldId id="265" r:id="rId12"/>
    <p:sldId id="263" r:id="rId13"/>
    <p:sldId id="264" r:id="rId14"/>
    <p:sldId id="267" r:id="rId15"/>
    <p:sldId id="266" r:id="rId16"/>
    <p:sldId id="270" r:id="rId17"/>
    <p:sldId id="271" r:id="rId18"/>
    <p:sldId id="272" r:id="rId19"/>
    <p:sldId id="273" r:id="rId20"/>
    <p:sldId id="268"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90" d="100"/>
          <a:sy n="90" d="100"/>
        </p:scale>
        <p:origin x="-594" y="27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38D82DC-79C1-48BC-AAAA-53B591AC78E8}"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9875AC-37BC-4093-A52A-74F4985946F6}" type="slidenum">
              <a:rPr lang="en-US" smtClean="0"/>
              <a:pPr/>
              <a:t>‹#›</a:t>
            </a:fld>
            <a:endParaRPr lang="en-US"/>
          </a:p>
        </p:txBody>
      </p:sp>
    </p:spTree>
    <p:extLst>
      <p:ext uri="{BB962C8B-B14F-4D97-AF65-F5344CB8AC3E}">
        <p14:creationId xmlns:p14="http://schemas.microsoft.com/office/powerpoint/2010/main" xmlns="" val="1679546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8D82DC-79C1-48BC-AAAA-53B591AC78E8}"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9875AC-37BC-4093-A52A-74F4985946F6}" type="slidenum">
              <a:rPr lang="en-US" smtClean="0"/>
              <a:pPr/>
              <a:t>‹#›</a:t>
            </a:fld>
            <a:endParaRPr lang="en-US"/>
          </a:p>
        </p:txBody>
      </p:sp>
    </p:spTree>
    <p:extLst>
      <p:ext uri="{BB962C8B-B14F-4D97-AF65-F5344CB8AC3E}">
        <p14:creationId xmlns:p14="http://schemas.microsoft.com/office/powerpoint/2010/main" xmlns="" val="12171321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8D82DC-79C1-48BC-AAAA-53B591AC78E8}"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9875AC-37BC-4093-A52A-74F4985946F6}" type="slidenum">
              <a:rPr lang="en-US" smtClean="0"/>
              <a:pPr/>
              <a:t>‹#›</a:t>
            </a:fld>
            <a:endParaRPr lang="en-US"/>
          </a:p>
        </p:txBody>
      </p:sp>
    </p:spTree>
    <p:extLst>
      <p:ext uri="{BB962C8B-B14F-4D97-AF65-F5344CB8AC3E}">
        <p14:creationId xmlns:p14="http://schemas.microsoft.com/office/powerpoint/2010/main" xmlns="" val="3376718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8D82DC-79C1-48BC-AAAA-53B591AC78E8}"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9875AC-37BC-4093-A52A-74F4985946F6}" type="slidenum">
              <a:rPr lang="en-US" smtClean="0"/>
              <a:pPr/>
              <a:t>‹#›</a:t>
            </a:fld>
            <a:endParaRPr lang="en-US"/>
          </a:p>
        </p:txBody>
      </p:sp>
    </p:spTree>
    <p:extLst>
      <p:ext uri="{BB962C8B-B14F-4D97-AF65-F5344CB8AC3E}">
        <p14:creationId xmlns:p14="http://schemas.microsoft.com/office/powerpoint/2010/main" xmlns="" val="283388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38D82DC-79C1-48BC-AAAA-53B591AC78E8}"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9875AC-37BC-4093-A52A-74F4985946F6}" type="slidenum">
              <a:rPr lang="en-US" smtClean="0"/>
              <a:pPr/>
              <a:t>‹#›</a:t>
            </a:fld>
            <a:endParaRPr lang="en-US"/>
          </a:p>
        </p:txBody>
      </p:sp>
    </p:spTree>
    <p:extLst>
      <p:ext uri="{BB962C8B-B14F-4D97-AF65-F5344CB8AC3E}">
        <p14:creationId xmlns:p14="http://schemas.microsoft.com/office/powerpoint/2010/main" xmlns="" val="1797693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38D82DC-79C1-48BC-AAAA-53B591AC78E8}" type="datetimeFigureOut">
              <a:rPr lang="en-US" smtClean="0"/>
              <a:pPr/>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9875AC-37BC-4093-A52A-74F4985946F6}" type="slidenum">
              <a:rPr lang="en-US" smtClean="0"/>
              <a:pPr/>
              <a:t>‹#›</a:t>
            </a:fld>
            <a:endParaRPr lang="en-US"/>
          </a:p>
        </p:txBody>
      </p:sp>
    </p:spTree>
    <p:extLst>
      <p:ext uri="{BB962C8B-B14F-4D97-AF65-F5344CB8AC3E}">
        <p14:creationId xmlns:p14="http://schemas.microsoft.com/office/powerpoint/2010/main" xmlns="" val="35842306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38D82DC-79C1-48BC-AAAA-53B591AC78E8}" type="datetimeFigureOut">
              <a:rPr lang="en-US" smtClean="0"/>
              <a:pPr/>
              <a:t>4/15/2020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09875AC-37BC-4093-A52A-74F4985946F6}" type="slidenum">
              <a:rPr lang="en-US" smtClean="0"/>
              <a:pPr/>
              <a:t>‹#›</a:t>
            </a:fld>
            <a:endParaRPr lang="en-US"/>
          </a:p>
        </p:txBody>
      </p:sp>
    </p:spTree>
    <p:extLst>
      <p:ext uri="{BB962C8B-B14F-4D97-AF65-F5344CB8AC3E}">
        <p14:creationId xmlns:p14="http://schemas.microsoft.com/office/powerpoint/2010/main" xmlns="" val="593143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38D82DC-79C1-48BC-AAAA-53B591AC78E8}" type="datetimeFigureOut">
              <a:rPr lang="en-US" smtClean="0"/>
              <a:pPr/>
              <a:t>4/15/2020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09875AC-37BC-4093-A52A-74F4985946F6}" type="slidenum">
              <a:rPr lang="en-US" smtClean="0"/>
              <a:pPr/>
              <a:t>‹#›</a:t>
            </a:fld>
            <a:endParaRPr lang="en-US"/>
          </a:p>
        </p:txBody>
      </p:sp>
    </p:spTree>
    <p:extLst>
      <p:ext uri="{BB962C8B-B14F-4D97-AF65-F5344CB8AC3E}">
        <p14:creationId xmlns:p14="http://schemas.microsoft.com/office/powerpoint/2010/main" xmlns="" val="42673938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8D82DC-79C1-48BC-AAAA-53B591AC78E8}" type="datetimeFigureOut">
              <a:rPr lang="en-US" smtClean="0"/>
              <a:pPr/>
              <a:t>4/15/2020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09875AC-37BC-4093-A52A-74F4985946F6}" type="slidenum">
              <a:rPr lang="en-US" smtClean="0"/>
              <a:pPr/>
              <a:t>‹#›</a:t>
            </a:fld>
            <a:endParaRPr lang="en-US"/>
          </a:p>
        </p:txBody>
      </p:sp>
    </p:spTree>
    <p:extLst>
      <p:ext uri="{BB962C8B-B14F-4D97-AF65-F5344CB8AC3E}">
        <p14:creationId xmlns:p14="http://schemas.microsoft.com/office/powerpoint/2010/main" xmlns="" val="12316648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8D82DC-79C1-48BC-AAAA-53B591AC78E8}" type="datetimeFigureOut">
              <a:rPr lang="en-US" smtClean="0"/>
              <a:pPr/>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9875AC-37BC-4093-A52A-74F4985946F6}" type="slidenum">
              <a:rPr lang="en-US" smtClean="0"/>
              <a:pPr/>
              <a:t>‹#›</a:t>
            </a:fld>
            <a:endParaRPr lang="en-US"/>
          </a:p>
        </p:txBody>
      </p:sp>
    </p:spTree>
    <p:extLst>
      <p:ext uri="{BB962C8B-B14F-4D97-AF65-F5344CB8AC3E}">
        <p14:creationId xmlns:p14="http://schemas.microsoft.com/office/powerpoint/2010/main" xmlns="" val="2200578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8D82DC-79C1-48BC-AAAA-53B591AC78E8}" type="datetimeFigureOut">
              <a:rPr lang="en-US" smtClean="0"/>
              <a:pPr/>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9875AC-37BC-4093-A52A-74F4985946F6}" type="slidenum">
              <a:rPr lang="en-US" smtClean="0"/>
              <a:pPr/>
              <a:t>‹#›</a:t>
            </a:fld>
            <a:endParaRPr lang="en-US"/>
          </a:p>
        </p:txBody>
      </p:sp>
    </p:spTree>
    <p:extLst>
      <p:ext uri="{BB962C8B-B14F-4D97-AF65-F5344CB8AC3E}">
        <p14:creationId xmlns:p14="http://schemas.microsoft.com/office/powerpoint/2010/main" xmlns="" val="11221272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8D82DC-79C1-48BC-AAAA-53B591AC78E8}" type="datetimeFigureOut">
              <a:rPr lang="en-US" smtClean="0"/>
              <a:pPr/>
              <a:t>4/15/2020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9875AC-37BC-4093-A52A-74F4985946F6}" type="slidenum">
              <a:rPr lang="en-US" smtClean="0"/>
              <a:pPr/>
              <a:t>‹#›</a:t>
            </a:fld>
            <a:endParaRPr lang="en-US"/>
          </a:p>
        </p:txBody>
      </p:sp>
    </p:spTree>
    <p:extLst>
      <p:ext uri="{BB962C8B-B14F-4D97-AF65-F5344CB8AC3E}">
        <p14:creationId xmlns:p14="http://schemas.microsoft.com/office/powerpoint/2010/main" xmlns="" val="25995811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An Ethnographic Approach Towards Literacy/ies</a:t>
            </a:r>
            <a:endParaRPr lang="en-US" dirty="0"/>
          </a:p>
        </p:txBody>
      </p:sp>
    </p:spTree>
    <p:extLst>
      <p:ext uri="{BB962C8B-B14F-4D97-AF65-F5344CB8AC3E}">
        <p14:creationId xmlns:p14="http://schemas.microsoft.com/office/powerpoint/2010/main" xmlns="" val="171086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Ethnographic Perspectives</a:t>
            </a:r>
            <a:endParaRPr lang="en-US" dirty="0"/>
          </a:p>
        </p:txBody>
      </p:sp>
      <p:sp>
        <p:nvSpPr>
          <p:cNvPr id="3" name="Content Placeholder 2"/>
          <p:cNvSpPr>
            <a:spLocks noGrp="1"/>
          </p:cNvSpPr>
          <p:nvPr>
            <p:ph idx="1"/>
          </p:nvPr>
        </p:nvSpPr>
        <p:spPr/>
        <p:txBody>
          <a:bodyPr>
            <a:normAutofit fontScale="92500" lnSpcReduction="10000"/>
          </a:bodyPr>
          <a:lstStyle/>
          <a:p>
            <a:r>
              <a:rPr lang="en-US" dirty="0"/>
              <a:t>Researchers </a:t>
            </a:r>
            <a:r>
              <a:rPr lang="en-US" dirty="0" smtClean="0"/>
              <a:t>adopt </a:t>
            </a:r>
            <a:r>
              <a:rPr lang="en-US" dirty="0"/>
              <a:t>ethnographic </a:t>
            </a:r>
            <a:r>
              <a:rPr lang="en-US" dirty="0" smtClean="0"/>
              <a:t>perspectives to </a:t>
            </a:r>
            <a:r>
              <a:rPr lang="en-US" dirty="0"/>
              <a:t>gain insiders’ </a:t>
            </a:r>
            <a:r>
              <a:rPr lang="en-US" dirty="0" smtClean="0"/>
              <a:t>perspectives; adopting </a:t>
            </a:r>
            <a:r>
              <a:rPr lang="en-US" dirty="0"/>
              <a:t>the approaches and tools of ethnography, </a:t>
            </a:r>
            <a:r>
              <a:rPr lang="en-US" dirty="0" smtClean="0"/>
              <a:t>in order to look </a:t>
            </a:r>
            <a:r>
              <a:rPr lang="en-US" dirty="0"/>
              <a:t>at literacy and numeracy through the eyes of other people, how they perceive and engage in literacy and numeracy practices in their daily lives. </a:t>
            </a:r>
            <a:endParaRPr lang="en-US" dirty="0" smtClean="0"/>
          </a:p>
          <a:p>
            <a:r>
              <a:rPr lang="en-US" dirty="0" smtClean="0"/>
              <a:t>Ethnography is the main tool to get to an in-depth understanding of the literacy and numeracy practices of others.</a:t>
            </a:r>
            <a:endParaRPr lang="en-US" dirty="0"/>
          </a:p>
          <a:p>
            <a:endParaRPr lang="en-US" dirty="0"/>
          </a:p>
        </p:txBody>
      </p:sp>
    </p:spTree>
    <p:extLst>
      <p:ext uri="{BB962C8B-B14F-4D97-AF65-F5344CB8AC3E}">
        <p14:creationId xmlns:p14="http://schemas.microsoft.com/office/powerpoint/2010/main" xmlns="" val="39700791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lstStyle/>
          <a:p>
            <a:r>
              <a:rPr lang="en-US" dirty="0" smtClean="0"/>
              <a:t>Doing ethnography involves the framing, conceptualizing, interpreting, writing and reporting with a broad in depth and long term study of a social or cultural group (Green &amp; Bloome 1997).</a:t>
            </a:r>
          </a:p>
          <a:p>
            <a:r>
              <a:rPr lang="en-US" dirty="0" smtClean="0"/>
              <a:t>Researchers are interested in the meaning people make of their lives in very particular contexts(Dyson and Genishi 2005).</a:t>
            </a:r>
            <a:endParaRPr lang="en-US" dirty="0"/>
          </a:p>
        </p:txBody>
      </p:sp>
    </p:spTree>
    <p:extLst>
      <p:ext uri="{BB962C8B-B14F-4D97-AF65-F5344CB8AC3E}">
        <p14:creationId xmlns:p14="http://schemas.microsoft.com/office/powerpoint/2010/main" xmlns="" val="38744581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Ethnographic Approach For Adult Literacy </a:t>
            </a:r>
            <a:r>
              <a:rPr lang="en-US" dirty="0"/>
              <a:t>Programs</a:t>
            </a:r>
          </a:p>
        </p:txBody>
      </p:sp>
      <p:sp>
        <p:nvSpPr>
          <p:cNvPr id="3" name="Content Placeholder 2"/>
          <p:cNvSpPr>
            <a:spLocks noGrp="1"/>
          </p:cNvSpPr>
          <p:nvPr>
            <p:ph idx="1"/>
          </p:nvPr>
        </p:nvSpPr>
        <p:spPr/>
        <p:txBody>
          <a:bodyPr>
            <a:normAutofit fontScale="92500" lnSpcReduction="10000"/>
          </a:bodyPr>
          <a:lstStyle/>
          <a:p>
            <a:r>
              <a:rPr lang="en-US" dirty="0"/>
              <a:t>I</a:t>
            </a:r>
            <a:r>
              <a:rPr lang="en-US" dirty="0" smtClean="0"/>
              <a:t>t is important to take into account </a:t>
            </a:r>
            <a:r>
              <a:rPr lang="en-US" b="1" dirty="0" smtClean="0"/>
              <a:t>what the learners already know – what they do (their practices) and their perceptions of the world</a:t>
            </a:r>
            <a:r>
              <a:rPr lang="en-US" dirty="0" smtClean="0"/>
              <a:t> they live in and of themselves within that world, built up over many years from their experiences. </a:t>
            </a:r>
            <a:r>
              <a:rPr lang="en-US" b="1" dirty="0" smtClean="0"/>
              <a:t>All learning (including basic literacy and numeracy) is built on prior learning</a:t>
            </a:r>
            <a:r>
              <a:rPr lang="en-US" dirty="0" smtClean="0"/>
              <a:t>; it never starts from scratch. As </a:t>
            </a:r>
            <a:r>
              <a:rPr lang="en-US" b="1" dirty="0" smtClean="0"/>
              <a:t>program-planners </a:t>
            </a:r>
            <a:r>
              <a:rPr lang="en-US" dirty="0" smtClean="0"/>
              <a:t>we need to understand those ideas before we can develop </a:t>
            </a:r>
            <a:r>
              <a:rPr lang="en-US" b="1" dirty="0" smtClean="0"/>
              <a:t>effective learning Programs </a:t>
            </a:r>
            <a:r>
              <a:rPr lang="en-US" dirty="0" smtClean="0"/>
              <a:t>for them.</a:t>
            </a:r>
            <a:endParaRPr lang="en-US" dirty="0"/>
          </a:p>
        </p:txBody>
      </p:sp>
    </p:spTree>
    <p:extLst>
      <p:ext uri="{BB962C8B-B14F-4D97-AF65-F5344CB8AC3E}">
        <p14:creationId xmlns:p14="http://schemas.microsoft.com/office/powerpoint/2010/main" xmlns="" val="17807511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Hidden Literacies (Rafat Nabi)</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A pakistani adult literacy practitioner studied couple of cases :</a:t>
            </a:r>
          </a:p>
          <a:p>
            <a:r>
              <a:rPr lang="en-US" dirty="0" smtClean="0"/>
              <a:t>Shazia the domestic servant. Rafat notices that when she went into the kitchen to prepare breakfast, she consulted a chart on the wall; if Rafat had asked, ‘what are you doing?’, Shazia would not have answered ‘reading’ (she consistently said that she is illiterate). Again, Rafat was with Shazia when she answered the phone and wrote down a message; her response this time would have been, ‘I am answering the phone’, not that ‘I am writing’.</a:t>
            </a:r>
          </a:p>
          <a:p>
            <a:endParaRPr lang="en-US" dirty="0"/>
          </a:p>
        </p:txBody>
      </p:sp>
    </p:spTree>
    <p:extLst>
      <p:ext uri="{BB962C8B-B14F-4D97-AF65-F5344CB8AC3E}">
        <p14:creationId xmlns:p14="http://schemas.microsoft.com/office/powerpoint/2010/main" xmlns="" val="28544795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far is an adult literacy program effective?</a:t>
            </a:r>
            <a:endParaRPr lang="en-US" dirty="0"/>
          </a:p>
        </p:txBody>
      </p:sp>
      <p:sp>
        <p:nvSpPr>
          <p:cNvPr id="3" name="Content Placeholder 2"/>
          <p:cNvSpPr>
            <a:spLocks noGrp="1"/>
          </p:cNvSpPr>
          <p:nvPr>
            <p:ph idx="1"/>
          </p:nvPr>
        </p:nvSpPr>
        <p:spPr/>
        <p:txBody>
          <a:bodyPr>
            <a:normAutofit lnSpcReduction="10000"/>
          </a:bodyPr>
          <a:lstStyle/>
          <a:p>
            <a:r>
              <a:rPr lang="en-US" dirty="0" smtClean="0"/>
              <a:t>Zia, a plumber attended an adult literacy program run by an NGO in order to get literacy needed for driving </a:t>
            </a:r>
            <a:r>
              <a:rPr lang="en-US" dirty="0"/>
              <a:t>license</a:t>
            </a:r>
            <a:r>
              <a:rPr lang="en-US" dirty="0" smtClean="0"/>
              <a:t> ; he pointed towards the lack of understanding of literacy skills already possessed by such learners :</a:t>
            </a:r>
          </a:p>
          <a:p>
            <a:r>
              <a:rPr lang="en-US" dirty="0" smtClean="0"/>
              <a:t>‘They started  teaching me ABC though I could write few words too, I went there to learn some words related to driving not to relearn what I knew, so I left’</a:t>
            </a:r>
            <a:endParaRPr lang="en-US" dirty="0"/>
          </a:p>
        </p:txBody>
      </p:sp>
    </p:spTree>
    <p:extLst>
      <p:ext uri="{BB962C8B-B14F-4D97-AF65-F5344CB8AC3E}">
        <p14:creationId xmlns:p14="http://schemas.microsoft.com/office/powerpoint/2010/main" xmlns="" val="9584570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normAutofit lnSpcReduction="10000"/>
          </a:bodyPr>
          <a:lstStyle/>
          <a:p>
            <a:r>
              <a:rPr lang="en-US" dirty="0" smtClean="0"/>
              <a:t>Many respondents demonstrated that they could read and write yet accepted outsiders definitions of themselves as illiterate.</a:t>
            </a:r>
          </a:p>
          <a:p>
            <a:r>
              <a:rPr lang="en-US" dirty="0" smtClean="0"/>
              <a:t>They also posed serious questions like why did the literacy </a:t>
            </a:r>
            <a:r>
              <a:rPr lang="en-US" dirty="0"/>
              <a:t>center</a:t>
            </a:r>
            <a:r>
              <a:rPr lang="en-US" dirty="0" smtClean="0"/>
              <a:t> not respect their knowledge and skills.</a:t>
            </a:r>
          </a:p>
          <a:p>
            <a:r>
              <a:rPr lang="en-US" dirty="0" smtClean="0"/>
              <a:t>Equality in the world can only be </a:t>
            </a:r>
            <a:r>
              <a:rPr lang="en-US" dirty="0"/>
              <a:t>achieved </a:t>
            </a:r>
            <a:r>
              <a:rPr lang="en-US" dirty="0" smtClean="0"/>
              <a:t> if equality is established in academic definition and policy making.</a:t>
            </a:r>
            <a:endParaRPr lang="en-US" dirty="0"/>
          </a:p>
        </p:txBody>
      </p:sp>
    </p:spTree>
    <p:extLst>
      <p:ext uri="{BB962C8B-B14F-4D97-AF65-F5344CB8AC3E}">
        <p14:creationId xmlns:p14="http://schemas.microsoft.com/office/powerpoint/2010/main" xmlns="" val="26209712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Shopkeeper uses symbols for bangle sizes</a:t>
            </a:r>
            <a:endParaRPr lang="en-US" dirty="0"/>
          </a:p>
        </p:txBody>
      </p:sp>
      <p:pic>
        <p:nvPicPr>
          <p:cNvPr id="4" name="Content Placeholder 3"/>
          <p:cNvPicPr>
            <a:picLocks noGrp="1" noChangeAspect="1"/>
          </p:cNvPicPr>
          <p:nvPr>
            <p:ph idx="1"/>
          </p:nvPr>
        </p:nvPicPr>
        <p:blipFill>
          <a:blip r:embed="rId2" cstate="print">
            <a:extLst>
              <a:ext uri="{BEBA8EAE-BF5A-486C-A8C5-ECC9F3942E4B}">
                <a14:imgProps xmlns:a14="http://schemas.microsoft.com/office/drawing/2010/main" xmlns="">
                  <a14:imgLayer r:embed="rId3">
                    <a14:imgEffect>
                      <a14:brightnessContrast bright="40000" contrast="-20000"/>
                    </a14:imgEffect>
                  </a14:imgLayer>
                </a14:imgProps>
              </a:ext>
              <a:ext uri="{28A0092B-C50C-407E-A947-70E740481C1C}">
                <a14:useLocalDpi xmlns:a14="http://schemas.microsoft.com/office/drawing/2010/main" xmlns="" val="0"/>
              </a:ext>
            </a:extLst>
          </a:blip>
          <a:stretch>
            <a:fillRect/>
          </a:stretch>
        </p:blipFill>
        <p:spPr>
          <a:xfrm>
            <a:off x="228599" y="1524000"/>
            <a:ext cx="8686801" cy="5105400"/>
          </a:xfr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Tree>
    <p:extLst>
      <p:ext uri="{BB962C8B-B14F-4D97-AF65-F5344CB8AC3E}">
        <p14:creationId xmlns:p14="http://schemas.microsoft.com/office/powerpoint/2010/main" xmlns="" val="10437963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Cook uses charts for spices, vegetables...</a:t>
            </a:r>
            <a:endParaRPr lang="en-US" dirty="0"/>
          </a:p>
        </p:txBody>
      </p:sp>
      <p:pic>
        <p:nvPicPr>
          <p:cNvPr id="4" name="Content Placeholder 3"/>
          <p:cNvPicPr>
            <a:picLocks noGrp="1" noChangeAspect="1"/>
          </p:cNvPicPr>
          <p:nvPr>
            <p:ph idx="1"/>
          </p:nvPr>
        </p:nvPicPr>
        <p:blipFill rotWithShape="1">
          <a:blip r:embed="rId2" cstate="print">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t="14097"/>
          <a:stretch/>
        </p:blipFill>
        <p:spPr>
          <a:xfrm>
            <a:off x="381001" y="1600200"/>
            <a:ext cx="8458200" cy="4876800"/>
          </a:xfrm>
        </p:spPr>
      </p:pic>
    </p:spTree>
    <p:extLst>
      <p:ext uri="{BB962C8B-B14F-4D97-AF65-F5344CB8AC3E}">
        <p14:creationId xmlns:p14="http://schemas.microsoft.com/office/powerpoint/2010/main" xmlns="" val="6216641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‘Razia could read schedule in the kitchen for meal preferences , spice container labels, could take down messages of calls, kept diary for laundry etc., made shopping lists. But she restrained to call these activities as reading and writing rather she would say ‘I am attending call’ not I am writing down message...’</a:t>
            </a:r>
          </a:p>
          <a:p>
            <a:r>
              <a:rPr lang="en-US" dirty="0" smtClean="0"/>
              <a:t>She also showed reluctance in showing her writings to the researcher i.e. Riffat Nabi and said ‘you would laugh at me’ so a stigma and sense of shame is </a:t>
            </a:r>
            <a:r>
              <a:rPr lang="en-US" dirty="0"/>
              <a:t>attached</a:t>
            </a:r>
            <a:r>
              <a:rPr lang="en-US" dirty="0" smtClean="0"/>
              <a:t> to it.</a:t>
            </a:r>
            <a:endParaRPr lang="en-US" dirty="0"/>
          </a:p>
        </p:txBody>
      </p:sp>
    </p:spTree>
    <p:extLst>
      <p:ext uri="{BB962C8B-B14F-4D97-AF65-F5344CB8AC3E}">
        <p14:creationId xmlns:p14="http://schemas.microsoft.com/office/powerpoint/2010/main" xmlns="" val="21275508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‘The plumber zia kept asserting himself as illiterate yet told that he made receipts: wrote down names of tools and parts purchased, their cost, labour charges etc.’</a:t>
            </a:r>
          </a:p>
          <a:p>
            <a:r>
              <a:rPr lang="en-US" dirty="0" smtClean="0"/>
              <a:t>Nabi cited such examples and called them hidden and </a:t>
            </a:r>
            <a:r>
              <a:rPr lang="en-US" dirty="0"/>
              <a:t>embedded</a:t>
            </a:r>
            <a:r>
              <a:rPr lang="en-US" dirty="0" smtClean="0"/>
              <a:t> literacy about which the policy- makers and the persons themselves were unaware. So she suggests to consider local knowledge in mind while designing adult literacy programs and it can be done through Ethnographic approach.</a:t>
            </a:r>
          </a:p>
          <a:p>
            <a:endParaRPr lang="en-US" dirty="0"/>
          </a:p>
        </p:txBody>
      </p:sp>
    </p:spTree>
    <p:extLst>
      <p:ext uri="{BB962C8B-B14F-4D97-AF65-F5344CB8AC3E}">
        <p14:creationId xmlns:p14="http://schemas.microsoft.com/office/powerpoint/2010/main" xmlns="" val="3333548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GB" dirty="0" smtClean="0"/>
          </a:p>
          <a:p>
            <a:endParaRPr lang="en-GB" dirty="0"/>
          </a:p>
          <a:p>
            <a:r>
              <a:rPr lang="en-GB" dirty="0" smtClean="0"/>
              <a:t>‘Literacy is not simply knowing how to read and write a particular script but applying this knowledge for specific purposes in specific contexts of use’. (Scribner and Cole, 1981:236)</a:t>
            </a:r>
          </a:p>
          <a:p>
            <a:endParaRPr lang="en-US" dirty="0"/>
          </a:p>
        </p:txBody>
      </p:sp>
    </p:spTree>
    <p:extLst>
      <p:ext uri="{BB962C8B-B14F-4D97-AF65-F5344CB8AC3E}">
        <p14:creationId xmlns:p14="http://schemas.microsoft.com/office/powerpoint/2010/main" xmlns="" val="9585679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 </a:t>
            </a:r>
            <a:endParaRPr lang="en-US" dirty="0"/>
          </a:p>
        </p:txBody>
      </p:sp>
      <p:sp>
        <p:nvSpPr>
          <p:cNvPr id="3" name="Content Placeholder 2"/>
          <p:cNvSpPr>
            <a:spLocks noGrp="1"/>
          </p:cNvSpPr>
          <p:nvPr>
            <p:ph idx="1"/>
          </p:nvPr>
        </p:nvSpPr>
        <p:spPr/>
        <p:txBody>
          <a:bodyPr/>
          <a:lstStyle/>
          <a:p>
            <a:r>
              <a:rPr lang="en-US" dirty="0" smtClean="0"/>
              <a:t>The power to name someone illiterate as not having skills fails to see the true potential the learner brings to class. </a:t>
            </a:r>
          </a:p>
          <a:p>
            <a:r>
              <a:rPr lang="en-US" dirty="0" smtClean="0"/>
              <a:t>An ethnographic research can be used to </a:t>
            </a:r>
            <a:r>
              <a:rPr lang="en-US" dirty="0"/>
              <a:t>acknowledge</a:t>
            </a:r>
            <a:r>
              <a:rPr lang="en-US" dirty="0" smtClean="0"/>
              <a:t> and understand it and thus a more relevant and conducive program can be established in </a:t>
            </a:r>
            <a:r>
              <a:rPr lang="en-US" dirty="0"/>
              <a:t>collaboration</a:t>
            </a:r>
            <a:r>
              <a:rPr lang="en-US" dirty="0" smtClean="0"/>
              <a:t> with the learner.</a:t>
            </a:r>
            <a:endParaRPr lang="en-US" dirty="0"/>
          </a:p>
        </p:txBody>
      </p:sp>
    </p:spTree>
    <p:extLst>
      <p:ext uri="{BB962C8B-B14F-4D97-AF65-F5344CB8AC3E}">
        <p14:creationId xmlns:p14="http://schemas.microsoft.com/office/powerpoint/2010/main" xmlns="" val="28556707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Vignette...</a:t>
            </a:r>
            <a:endParaRPr lang="en-US" dirty="0"/>
          </a:p>
        </p:txBody>
      </p:sp>
      <p:sp>
        <p:nvSpPr>
          <p:cNvPr id="3" name="Content Placeholder 2"/>
          <p:cNvSpPr>
            <a:spLocks noGrp="1"/>
          </p:cNvSpPr>
          <p:nvPr>
            <p:ph idx="1"/>
          </p:nvPr>
        </p:nvSpPr>
        <p:spPr/>
        <p:txBody>
          <a:bodyPr/>
          <a:lstStyle/>
          <a:p>
            <a:endParaRPr lang="en-US" dirty="0"/>
          </a:p>
        </p:txBody>
      </p:sp>
      <p:pic>
        <p:nvPicPr>
          <p:cNvPr id="1026" name="Picture 2" descr="C:\Users\Wafa\AppData\Local\Temp\IMG_20190515_111359.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0896" t="10133" r="11044"/>
          <a:stretch/>
        </p:blipFill>
        <p:spPr bwMode="auto">
          <a:xfrm>
            <a:off x="609600" y="1524000"/>
            <a:ext cx="8001000" cy="4648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210552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Literacy </a:t>
            </a:r>
            <a:endParaRPr lang="en-US" dirty="0"/>
          </a:p>
        </p:txBody>
      </p:sp>
      <p:sp>
        <p:nvSpPr>
          <p:cNvPr id="3" name="Content Placeholder 2"/>
          <p:cNvSpPr>
            <a:spLocks noGrp="1"/>
          </p:cNvSpPr>
          <p:nvPr>
            <p:ph idx="1"/>
          </p:nvPr>
        </p:nvSpPr>
        <p:spPr/>
        <p:txBody>
          <a:bodyPr>
            <a:normAutofit lnSpcReduction="10000"/>
          </a:bodyPr>
          <a:lstStyle/>
          <a:p>
            <a:r>
              <a:rPr lang="en-US" dirty="0" smtClean="0"/>
              <a:t>Literacy is no more seen as an ability to read and write only rather it is much more than just a skill</a:t>
            </a:r>
            <a:r>
              <a:rPr lang="en-US" dirty="0"/>
              <a:t> </a:t>
            </a:r>
            <a:r>
              <a:rPr lang="en-US" dirty="0" smtClean="0"/>
              <a:t>as the academia now talks about </a:t>
            </a:r>
            <a:r>
              <a:rPr lang="en-US" b="1" dirty="0" smtClean="0"/>
              <a:t>multiple intelligences</a:t>
            </a:r>
            <a:r>
              <a:rPr lang="en-US" dirty="0" smtClean="0"/>
              <a:t>, the stronger role of </a:t>
            </a:r>
            <a:r>
              <a:rPr lang="en-US" b="1" dirty="0" smtClean="0"/>
              <a:t>informal and semi-formal learning and cultural relativity</a:t>
            </a:r>
            <a:r>
              <a:rPr lang="en-US" dirty="0" smtClean="0"/>
              <a:t>. So there is a shift in how literacy is defined now: from </a:t>
            </a:r>
            <a:r>
              <a:rPr lang="en-US" b="1" dirty="0" smtClean="0"/>
              <a:t>autonomous to ideological literacy models</a:t>
            </a:r>
            <a:r>
              <a:rPr lang="en-US" dirty="0" smtClean="0"/>
              <a:t>. How literacy is defined plays a crucial role in </a:t>
            </a:r>
            <a:r>
              <a:rPr lang="en-US" b="1" dirty="0" smtClean="0"/>
              <a:t>adult literacy programs.  </a:t>
            </a:r>
          </a:p>
          <a:p>
            <a:endParaRPr lang="en-US" dirty="0"/>
          </a:p>
        </p:txBody>
      </p:sp>
    </p:spTree>
    <p:extLst>
      <p:ext uri="{BB962C8B-B14F-4D97-AF65-F5344CB8AC3E}">
        <p14:creationId xmlns:p14="http://schemas.microsoft.com/office/powerpoint/2010/main" xmlns="" val="22695996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‘Social Turn’ in Literacy Studies</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Earlier educational studies and educational psychologists tended to work with notions that </a:t>
            </a:r>
            <a:r>
              <a:rPr lang="en-US" b="1" dirty="0" smtClean="0"/>
              <a:t>reading and writing </a:t>
            </a:r>
            <a:r>
              <a:rPr lang="en-US" dirty="0" smtClean="0"/>
              <a:t>are abilities and skills that </a:t>
            </a:r>
            <a:r>
              <a:rPr lang="en-US" b="1" dirty="0" smtClean="0"/>
              <a:t>exist independently of any context</a:t>
            </a:r>
            <a:r>
              <a:rPr lang="en-US" dirty="0" smtClean="0"/>
              <a:t> and that individuals acquire literacy as </a:t>
            </a:r>
            <a:r>
              <a:rPr lang="en-US" b="1" dirty="0" smtClean="0"/>
              <a:t>something internal</a:t>
            </a:r>
            <a:r>
              <a:rPr lang="en-US" dirty="0" smtClean="0"/>
              <a:t> to them, a set of </a:t>
            </a:r>
            <a:r>
              <a:rPr lang="en-US" b="1" dirty="0" smtClean="0"/>
              <a:t>cognitive tools</a:t>
            </a:r>
            <a:r>
              <a:rPr lang="en-US" dirty="0" smtClean="0"/>
              <a:t>. In contrast to this view Literacy Studies from the 1980s takes a ‘social turn’, taking the study of literacy </a:t>
            </a:r>
            <a:r>
              <a:rPr lang="en-US" b="1" dirty="0" smtClean="0"/>
              <a:t>out of the mind </a:t>
            </a:r>
            <a:r>
              <a:rPr lang="en-US" b="1" dirty="0"/>
              <a:t>as a matter for psychology</a:t>
            </a:r>
            <a:r>
              <a:rPr lang="en-US" dirty="0"/>
              <a:t> alone, and </a:t>
            </a:r>
            <a:r>
              <a:rPr lang="en-US" b="1" dirty="0"/>
              <a:t>out of schooling </a:t>
            </a:r>
            <a:r>
              <a:rPr lang="en-US" dirty="0"/>
              <a:t>as simply a </a:t>
            </a:r>
            <a:r>
              <a:rPr lang="en-US" b="1" dirty="0"/>
              <a:t>matter of instruction</a:t>
            </a:r>
            <a:r>
              <a:rPr lang="en-US" dirty="0"/>
              <a:t>. Literacy Studies researchers often start </a:t>
            </a:r>
            <a:r>
              <a:rPr lang="en-US" b="1" dirty="0"/>
              <a:t>beyond pedagogy and step outside the classroom </a:t>
            </a:r>
            <a:r>
              <a:rPr lang="en-US" dirty="0"/>
              <a:t>to study literacy as a </a:t>
            </a:r>
            <a:r>
              <a:rPr lang="en-US" b="1" dirty="0"/>
              <a:t>social </a:t>
            </a:r>
            <a:r>
              <a:rPr lang="en-US" b="1" dirty="0" smtClean="0"/>
              <a:t>phenomenon. </a:t>
            </a:r>
            <a:r>
              <a:rPr lang="en-US" dirty="0" smtClean="0"/>
              <a:t>They turn to </a:t>
            </a:r>
            <a:r>
              <a:rPr lang="en-US" dirty="0"/>
              <a:t>a variety of institutional as well </a:t>
            </a:r>
            <a:r>
              <a:rPr lang="en-US" b="1" dirty="0"/>
              <a:t>as informal contexts</a:t>
            </a:r>
            <a:r>
              <a:rPr lang="en-US" dirty="0"/>
              <a:t>, in different parts of the world and amongst </a:t>
            </a:r>
            <a:r>
              <a:rPr lang="en-US" b="1" dirty="0"/>
              <a:t>different sorts of people</a:t>
            </a:r>
            <a:r>
              <a:rPr lang="en-US" dirty="0"/>
              <a:t>, to examine what counts as reading and writing </a:t>
            </a:r>
            <a:r>
              <a:rPr lang="en-US" b="1" dirty="0"/>
              <a:t>in those </a:t>
            </a:r>
            <a:r>
              <a:rPr lang="en-US" b="1" dirty="0" smtClean="0"/>
              <a:t>settings. </a:t>
            </a:r>
            <a:endParaRPr lang="en-US" dirty="0"/>
          </a:p>
        </p:txBody>
      </p:sp>
    </p:spTree>
    <p:extLst>
      <p:ext uri="{BB962C8B-B14F-4D97-AF65-F5344CB8AC3E}">
        <p14:creationId xmlns:p14="http://schemas.microsoft.com/office/powerpoint/2010/main" xmlns="" val="15776416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t>
            </a:r>
            <a:br>
              <a:rPr lang="en-US" dirty="0" smtClean="0"/>
            </a:br>
            <a:r>
              <a:rPr lang="en-US" dirty="0" smtClean="0"/>
              <a:t>Autonomous/Ideological’ Models of Literacy </a:t>
            </a:r>
            <a:r>
              <a:rPr lang="en-US" sz="3600" dirty="0" smtClean="0"/>
              <a:t>(</a:t>
            </a:r>
            <a:r>
              <a:rPr lang="en-US" sz="3600" dirty="0"/>
              <a:t>Street 1984</a:t>
            </a:r>
            <a:r>
              <a:rPr lang="en-US" sz="3600" dirty="0" smtClean="0"/>
              <a:t>)</a:t>
            </a:r>
            <a:r>
              <a:rPr lang="en-US" sz="3600" dirty="0"/>
              <a:t/>
            </a:r>
            <a:br>
              <a:rPr lang="en-US" sz="3600" dirty="0"/>
            </a:br>
            <a:endParaRPr lang="en-US" sz="3600" dirty="0"/>
          </a:p>
        </p:txBody>
      </p:sp>
      <p:sp>
        <p:nvSpPr>
          <p:cNvPr id="3" name="Content Placeholder 2"/>
          <p:cNvSpPr>
            <a:spLocks noGrp="1"/>
          </p:cNvSpPr>
          <p:nvPr>
            <p:ph idx="1"/>
          </p:nvPr>
        </p:nvSpPr>
        <p:spPr/>
        <p:txBody>
          <a:bodyPr>
            <a:normAutofit fontScale="70000" lnSpcReduction="20000"/>
          </a:bodyPr>
          <a:lstStyle/>
          <a:p>
            <a:r>
              <a:rPr lang="en-US" dirty="0" smtClean="0"/>
              <a:t>The '</a:t>
            </a:r>
            <a:r>
              <a:rPr lang="en-US" b="1" dirty="0" smtClean="0"/>
              <a:t>autonomous</a:t>
            </a:r>
            <a:r>
              <a:rPr lang="en-US" dirty="0" smtClean="0"/>
              <a:t>' model of literacy works from the assumption that literacy in itself - autonomously - will have effects on other social and cognitive practices, as in the early </a:t>
            </a:r>
            <a:r>
              <a:rPr lang="en-US" b="1" dirty="0" smtClean="0"/>
              <a:t>‘cognitive consequences</a:t>
            </a:r>
            <a:r>
              <a:rPr lang="en-US" dirty="0" smtClean="0"/>
              <a:t>’ literature. The model </a:t>
            </a:r>
            <a:r>
              <a:rPr lang="en-US" b="1" dirty="0" smtClean="0"/>
              <a:t>disguises the cultural and ideological assumptions </a:t>
            </a:r>
            <a:r>
              <a:rPr lang="en-US" dirty="0" smtClean="0"/>
              <a:t>that underpin it and that can then be presented as though they are </a:t>
            </a:r>
            <a:r>
              <a:rPr lang="en-US" b="1" dirty="0" smtClean="0"/>
              <a:t>neutral and universal</a:t>
            </a:r>
            <a:r>
              <a:rPr lang="en-US" dirty="0" smtClean="0"/>
              <a:t>. Research in the social practice approach challenges this view and suggests that in practice dominant approaches based on the autonomous model are simply </a:t>
            </a:r>
            <a:r>
              <a:rPr lang="en-US" b="1" dirty="0" smtClean="0"/>
              <a:t>imposing western (or urban etc) conceptions of literacy on to other cultures</a:t>
            </a:r>
            <a:r>
              <a:rPr lang="en-US" dirty="0" smtClean="0"/>
              <a:t> (Street, 2001). The alternative</a:t>
            </a:r>
            <a:r>
              <a:rPr lang="en-US" b="1" dirty="0" smtClean="0"/>
              <a:t>, ideological model </a:t>
            </a:r>
            <a:r>
              <a:rPr lang="en-US" dirty="0" smtClean="0"/>
              <a:t>of literacy offers a more culturally sensitive view of literacy practices as they </a:t>
            </a:r>
            <a:r>
              <a:rPr lang="en-US" b="1" dirty="0" smtClean="0"/>
              <a:t>vary from one context to another</a:t>
            </a:r>
            <a:r>
              <a:rPr lang="en-US" dirty="0" smtClean="0"/>
              <a:t>. This model starts from different premises than the autonomous model - it posits instead that </a:t>
            </a:r>
            <a:r>
              <a:rPr lang="en-US" b="1" dirty="0" smtClean="0"/>
              <a:t>literacy is a social practice, not simply a technical and neutral skill</a:t>
            </a:r>
            <a:r>
              <a:rPr lang="en-US" dirty="0" smtClean="0"/>
              <a:t>; that it is always embedded in socially constructed epistemological principles. </a:t>
            </a:r>
            <a:endParaRPr lang="en-US" dirty="0"/>
          </a:p>
        </p:txBody>
      </p:sp>
    </p:spTree>
    <p:extLst>
      <p:ext uri="{BB962C8B-B14F-4D97-AF65-F5344CB8AC3E}">
        <p14:creationId xmlns:p14="http://schemas.microsoft.com/office/powerpoint/2010/main" xmlns="" val="33427938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Literacy Events and Practices</a:t>
            </a:r>
            <a:endParaRPr lang="en-US" dirty="0"/>
          </a:p>
        </p:txBody>
      </p:sp>
      <p:sp>
        <p:nvSpPr>
          <p:cNvPr id="3" name="Content Placeholder 2"/>
          <p:cNvSpPr>
            <a:spLocks noGrp="1"/>
          </p:cNvSpPr>
          <p:nvPr>
            <p:ph idx="1"/>
          </p:nvPr>
        </p:nvSpPr>
        <p:spPr/>
        <p:txBody>
          <a:bodyPr>
            <a:normAutofit/>
          </a:bodyPr>
          <a:lstStyle/>
          <a:p>
            <a:r>
              <a:rPr lang="en-US" dirty="0" smtClean="0"/>
              <a:t>Shirley Brice Heath </a:t>
            </a:r>
            <a:r>
              <a:rPr lang="en-US" dirty="0"/>
              <a:t>characterized</a:t>
            </a:r>
            <a:r>
              <a:rPr lang="en-US" dirty="0" smtClean="0"/>
              <a:t> a ‘literacy event’ as ‘any occasion in which a piece of writing is integral to the nature of the participants’  such as reading newspaper or writing a letter (Heath, 1982). </a:t>
            </a:r>
          </a:p>
          <a:p>
            <a:r>
              <a:rPr lang="en-US" dirty="0" smtClean="0"/>
              <a:t>‘literacy practices’ is defined (Street, 1984) as a means of focusing upon ‘the social practices and conceptions of reading and writing’.</a:t>
            </a:r>
            <a:endParaRPr lang="en-US" dirty="0"/>
          </a:p>
        </p:txBody>
      </p:sp>
    </p:spTree>
    <p:extLst>
      <p:ext uri="{BB962C8B-B14F-4D97-AF65-F5344CB8AC3E}">
        <p14:creationId xmlns:p14="http://schemas.microsoft.com/office/powerpoint/2010/main" xmlns="" val="11212624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lstStyle/>
          <a:p>
            <a:endParaRPr lang="en-US" b="1" dirty="0" smtClean="0"/>
          </a:p>
          <a:p>
            <a:pPr marL="0" indent="0">
              <a:buNone/>
            </a:pPr>
            <a:r>
              <a:rPr lang="en-US" b="1" dirty="0"/>
              <a:t> </a:t>
            </a:r>
            <a:r>
              <a:rPr lang="en-US" b="1" dirty="0" smtClean="0"/>
              <a:t>Literacy </a:t>
            </a:r>
            <a:r>
              <a:rPr lang="en-US" b="1" dirty="0"/>
              <a:t>practices</a:t>
            </a:r>
            <a:r>
              <a:rPr lang="en-US" dirty="0"/>
              <a:t> involve values, attitudes, feelings, and social relationships. They have to do with how people in a particular culture construct </a:t>
            </a:r>
            <a:r>
              <a:rPr lang="en-US" b="1" dirty="0"/>
              <a:t>literacy</a:t>
            </a:r>
            <a:r>
              <a:rPr lang="en-US" dirty="0"/>
              <a:t>, how they talk about </a:t>
            </a:r>
            <a:r>
              <a:rPr lang="en-US" b="1" dirty="0"/>
              <a:t>literacy</a:t>
            </a:r>
            <a:r>
              <a:rPr lang="en-US" dirty="0"/>
              <a:t> and make sense of it. </a:t>
            </a:r>
          </a:p>
        </p:txBody>
      </p:sp>
    </p:spTree>
    <p:extLst>
      <p:ext uri="{BB962C8B-B14F-4D97-AF65-F5344CB8AC3E}">
        <p14:creationId xmlns:p14="http://schemas.microsoft.com/office/powerpoint/2010/main" xmlns="" val="36157546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Literacies not Literacy </a:t>
            </a:r>
            <a:r>
              <a:rPr lang="en-GB" sz="3200" dirty="0" smtClean="0"/>
              <a:t>(Street 1994)</a:t>
            </a:r>
            <a:endParaRPr lang="en-US" sz="3200" dirty="0"/>
          </a:p>
        </p:txBody>
      </p:sp>
      <p:sp>
        <p:nvSpPr>
          <p:cNvPr id="3" name="Content Placeholder 2"/>
          <p:cNvSpPr>
            <a:spLocks noGrp="1"/>
          </p:cNvSpPr>
          <p:nvPr>
            <p:ph idx="1"/>
          </p:nvPr>
        </p:nvSpPr>
        <p:spPr/>
        <p:txBody>
          <a:bodyPr>
            <a:normAutofit fontScale="92500" lnSpcReduction="20000"/>
          </a:bodyPr>
          <a:lstStyle/>
          <a:p>
            <a:pPr>
              <a:lnSpc>
                <a:spcPct val="80000"/>
              </a:lnSpc>
              <a:buFont typeface="Wingdings" pitchFamily="1" charset="2"/>
              <a:buNone/>
            </a:pPr>
            <a:endParaRPr lang="en-GB" sz="2800" dirty="0" smtClean="0"/>
          </a:p>
          <a:p>
            <a:pPr>
              <a:lnSpc>
                <a:spcPct val="80000"/>
              </a:lnSpc>
              <a:buFont typeface="Wingdings" pitchFamily="1" charset="2"/>
              <a:buNone/>
            </a:pPr>
            <a:r>
              <a:rPr lang="en-GB" dirty="0" smtClean="0"/>
              <a:t>	The fact that one cultural form is dominant is more often disguised behind public discourses of neutrality and technology in which the </a:t>
            </a:r>
            <a:r>
              <a:rPr lang="en-GB" b="1" dirty="0" smtClean="0"/>
              <a:t>dominant literacy is portrayed as the only literacy</a:t>
            </a:r>
            <a:r>
              <a:rPr lang="en-GB" dirty="0" smtClean="0"/>
              <a:t>.  Where </a:t>
            </a:r>
            <a:r>
              <a:rPr lang="en-GB" b="1" dirty="0" smtClean="0"/>
              <a:t>other literacies are </a:t>
            </a:r>
            <a:r>
              <a:rPr lang="en-US" b="1" dirty="0"/>
              <a:t>recognized</a:t>
            </a:r>
            <a:r>
              <a:rPr lang="en-GB" b="1" dirty="0" smtClean="0"/>
              <a:t> as inadequate </a:t>
            </a:r>
            <a:r>
              <a:rPr lang="en-GB" dirty="0" smtClean="0"/>
              <a:t>or failed attempts to match the proper literacy of the dominant culture: remedial attention is therefore required and those who practise these alternative literacies are conceived of as culturally deprived.</a:t>
            </a:r>
          </a:p>
          <a:p>
            <a:pPr>
              <a:lnSpc>
                <a:spcPct val="80000"/>
              </a:lnSpc>
              <a:buFont typeface="Wingdings" pitchFamily="1" charset="2"/>
              <a:buNone/>
            </a:pPr>
            <a:endParaRPr lang="en-GB" dirty="0" smtClean="0"/>
          </a:p>
          <a:p>
            <a:pPr>
              <a:lnSpc>
                <a:spcPct val="80000"/>
              </a:lnSpc>
              <a:buFont typeface="Wingdings" pitchFamily="1" charset="2"/>
              <a:buNone/>
            </a:pPr>
            <a:r>
              <a:rPr lang="en-GB" sz="2800" dirty="0" smtClean="0"/>
              <a:t>Street B 1994 Cross-Cultural Perspectives on Literacy in Maybin J</a:t>
            </a:r>
          </a:p>
          <a:p>
            <a:pPr>
              <a:lnSpc>
                <a:spcPct val="80000"/>
              </a:lnSpc>
              <a:buFont typeface="Wingdings" pitchFamily="1" charset="2"/>
              <a:buNone/>
            </a:pPr>
            <a:r>
              <a:rPr lang="en-GB" sz="2800" i="1" dirty="0" smtClean="0"/>
              <a:t>Language and Literacy in Social Practice </a:t>
            </a:r>
            <a:r>
              <a:rPr lang="en-GB" sz="2800" dirty="0" smtClean="0"/>
              <a:t>Open University.</a:t>
            </a:r>
            <a:endParaRPr lang="en-US" dirty="0"/>
          </a:p>
        </p:txBody>
      </p:sp>
    </p:spTree>
    <p:extLst>
      <p:ext uri="{BB962C8B-B14F-4D97-AF65-F5344CB8AC3E}">
        <p14:creationId xmlns:p14="http://schemas.microsoft.com/office/powerpoint/2010/main" xmlns="" val="30056517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339</TotalTime>
  <Words>1232</Words>
  <Application>Microsoft Office PowerPoint</Application>
  <PresentationFormat>On-screen Show (4:3)</PresentationFormat>
  <Paragraphs>52</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An Ethnographic Approach Towards Literacy/ies</vt:lpstr>
      <vt:lpstr>Slide 2</vt:lpstr>
      <vt:lpstr>A Vignette...</vt:lpstr>
      <vt:lpstr>Literacy </vt:lpstr>
      <vt:lpstr>A ‘Social Turn’ in Literacy Studies</vt:lpstr>
      <vt:lpstr>‘ Autonomous/Ideological’ Models of Literacy (Street 1984) </vt:lpstr>
      <vt:lpstr>Literacy Events and Practices</vt:lpstr>
      <vt:lpstr>Cont...</vt:lpstr>
      <vt:lpstr>Literacies not Literacy (Street 1994)</vt:lpstr>
      <vt:lpstr>Ethnographic Perspectives</vt:lpstr>
      <vt:lpstr>Cont...</vt:lpstr>
      <vt:lpstr> Ethnographic Approach For Adult Literacy Programs</vt:lpstr>
      <vt:lpstr>Hidden Literacies (Rafat Nabi)</vt:lpstr>
      <vt:lpstr>How far is an adult literacy program effective?</vt:lpstr>
      <vt:lpstr>Cont...</vt:lpstr>
      <vt:lpstr>Shopkeeper uses symbols for bangle sizes</vt:lpstr>
      <vt:lpstr>Cook uses charts for spices, vegetables...</vt:lpstr>
      <vt:lpstr>Examples </vt:lpstr>
      <vt:lpstr>Cont...</vt:lpstr>
      <vt:lpstr>Conclusion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Ethnographic Approach Towards Literacy/ies</dc:title>
  <dc:creator>Wafa</dc:creator>
  <cp:lastModifiedBy>AWAIS COMPUTERS</cp:lastModifiedBy>
  <cp:revision>59</cp:revision>
  <dcterms:created xsi:type="dcterms:W3CDTF">2019-03-24T07:57:29Z</dcterms:created>
  <dcterms:modified xsi:type="dcterms:W3CDTF">2020-04-15T11:47:34Z</dcterms:modified>
</cp:coreProperties>
</file>